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3" r:id="rId4"/>
  </p:sldMasterIdLst>
  <p:sldIdLst>
    <p:sldId id="257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5" r:id="rId17"/>
    <p:sldId id="276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60" y="1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spb.shinyapps.io/COVID19_BCN/" TargetMode="External"/><Relationship Id="rId2" Type="http://schemas.openxmlformats.org/officeDocument/2006/relationships/hyperlink" Target="https://www.bcn.cat/estadistica/castella/dades/barris/tpob/pad/ine/a2019/ine17.ht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Clustering Barcelona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Ian </a:t>
            </a:r>
            <a:r>
              <a:rPr lang="en-US" dirty="0" err="1">
                <a:solidFill>
                  <a:schemeClr val="tx1"/>
                </a:solidFill>
              </a:rPr>
              <a:t>Riera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Smolinska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960E-F772-46B5-B356-B8D8A759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Unemployment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division</a:t>
            </a:r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2DBC4A-FC27-42C5-B459-042C9E65383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858" y="1750418"/>
            <a:ext cx="3747743" cy="2163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59D8DB-018E-4AFF-B4AA-A0220F78F02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372" y="4137135"/>
            <a:ext cx="4206875" cy="14128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999C1C7-7B8C-46EE-BF46-E1CA505776A2}"/>
              </a:ext>
            </a:extLst>
          </p:cNvPr>
          <p:cNvGrpSpPr/>
          <p:nvPr/>
        </p:nvGrpSpPr>
        <p:grpSpPr>
          <a:xfrm>
            <a:off x="1122086" y="2014194"/>
            <a:ext cx="5362173" cy="3513317"/>
            <a:chOff x="0" y="0"/>
            <a:chExt cx="5400040" cy="34010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7B4EAFF-C901-45FB-B9C8-0324BB495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400040" cy="340106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4070D10-7277-4B18-A967-0D624F5C0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773" y="1844702"/>
              <a:ext cx="862330" cy="1501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0080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960E-F772-46B5-B356-B8D8A759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Covid-19 </a:t>
            </a:r>
            <a:r>
              <a:rPr lang="es-ES" dirty="0" err="1"/>
              <a:t>division</a:t>
            </a:r>
            <a:endParaRPr lang="es-E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F0607B-4D0F-4175-BA9B-AF33E719ABCF}"/>
              </a:ext>
            </a:extLst>
          </p:cNvPr>
          <p:cNvGrpSpPr/>
          <p:nvPr/>
        </p:nvGrpSpPr>
        <p:grpSpPr>
          <a:xfrm>
            <a:off x="2560320" y="2014194"/>
            <a:ext cx="5837969" cy="3736740"/>
            <a:chOff x="0" y="0"/>
            <a:chExt cx="5400040" cy="340296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1D63C7-B8FA-4B0E-88F2-CE8E1D371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400040" cy="34029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129631-ACBC-4193-99CF-69579DD9F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602" y="1633235"/>
              <a:ext cx="908685" cy="1632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0697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960E-F772-46B5-B356-B8D8A759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Correlation</a:t>
            </a:r>
            <a:r>
              <a:rPr lang="es-ES" dirty="0"/>
              <a:t> </a:t>
            </a:r>
            <a:r>
              <a:rPr lang="es-ES" dirty="0" err="1"/>
              <a:t>matrix</a:t>
            </a:r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E8A124-FEDA-40DF-B7D7-0C67409F300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834" y="1756452"/>
            <a:ext cx="4815205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334C83-503B-4DFE-AFC1-44B6B8480EB4}"/>
              </a:ext>
            </a:extLst>
          </p:cNvPr>
          <p:cNvSpPr/>
          <p:nvPr/>
        </p:nvSpPr>
        <p:spPr>
          <a:xfrm>
            <a:off x="6274903" y="1907040"/>
            <a:ext cx="5190878" cy="2841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category and considering correlations absolute values over 0.5, we can observe:</a:t>
            </a:r>
            <a:endParaRPr lang="es-E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Population %: Logically, we observe a high correlation with the amount of positive cases in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covid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s-E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Mean_age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There is a weak negative correlation between mean age and immigration %. </a:t>
            </a:r>
            <a:endParaRPr lang="es-E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Political Participation: We can see a mild correlation of political participation with political bias and household income. </a:t>
            </a:r>
            <a:r>
              <a:rPr lang="es-E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</a:t>
            </a:r>
            <a:r>
              <a:rPr lang="es-E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s-E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also</a:t>
            </a:r>
            <a:r>
              <a:rPr lang="es-E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s-E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negative</a:t>
            </a:r>
            <a:r>
              <a:rPr lang="es-E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</a:t>
            </a:r>
            <a:r>
              <a:rPr lang="es-E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es-E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unemployment</a:t>
            </a:r>
            <a:r>
              <a:rPr lang="es-E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%.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Political bias: There is a high correlation between the political bias and the household income. </a:t>
            </a:r>
            <a:r>
              <a:rPr lang="es-E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</a:t>
            </a:r>
            <a:r>
              <a:rPr lang="es-E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s-E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also</a:t>
            </a:r>
            <a:r>
              <a:rPr lang="es-E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s-E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negative</a:t>
            </a:r>
            <a:r>
              <a:rPr lang="es-E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</a:t>
            </a:r>
            <a:r>
              <a:rPr lang="es-E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es-E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unemployment</a:t>
            </a:r>
            <a:r>
              <a:rPr lang="es-E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%. 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Household income: In addition to the already mentioned, there is a logical strong negative correlation with the unemployment %.</a:t>
            </a:r>
            <a:endParaRPr lang="es-E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terms of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Foresquare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relation to official data, there is absolute non correlation, and therefore we can discard </a:t>
            </a:r>
            <a:r>
              <a:rPr lang="en-US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Foresquare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a good option for clustering and representing the city.</a:t>
            </a:r>
            <a:endParaRPr lang="es-E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984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960E-F772-46B5-B356-B8D8A759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Results</a:t>
            </a:r>
            <a:r>
              <a:rPr lang="es-ES" dirty="0"/>
              <a:t> (I)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4FFB2-9F5D-479B-86F6-3BBAF6987DB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893" y="2122299"/>
            <a:ext cx="3320995" cy="2252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867794-A91F-49B2-8B54-292D3FEE178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451" y="2134518"/>
            <a:ext cx="3407604" cy="22528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B35ACF-46A0-4FCF-A71B-9EE2C0D08F68}"/>
              </a:ext>
            </a:extLst>
          </p:cNvPr>
          <p:cNvCxnSpPr/>
          <p:nvPr/>
        </p:nvCxnSpPr>
        <p:spPr>
          <a:xfrm flipV="1">
            <a:off x="1900362" y="2393343"/>
            <a:ext cx="2584174" cy="1669774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07A34D6-F0C4-43B9-B407-0E682E4BF52E}"/>
              </a:ext>
            </a:extLst>
          </p:cNvPr>
          <p:cNvSpPr/>
          <p:nvPr/>
        </p:nvSpPr>
        <p:spPr>
          <a:xfrm>
            <a:off x="1209615" y="4646172"/>
            <a:ext cx="3598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can observe almost a lineal relationship.</a:t>
            </a:r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3B0FC4-0F30-4514-BFDA-3FF5614CE3F2}"/>
              </a:ext>
            </a:extLst>
          </p:cNvPr>
          <p:cNvSpPr/>
          <p:nvPr/>
        </p:nvSpPr>
        <p:spPr>
          <a:xfrm>
            <a:off x="6827521" y="4507672"/>
            <a:ext cx="38775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Tendency is not as clear, although the maximums draw a diagonal upper bound.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1627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960E-F772-46B5-B356-B8D8A759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Results</a:t>
            </a:r>
            <a:r>
              <a:rPr lang="es-ES" dirty="0"/>
              <a:t> (II)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AA0E5-B234-40E0-8F25-792F3D8A9CD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65" y="1767704"/>
            <a:ext cx="3074228" cy="204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D1531F-F4EE-4AF9-9919-2CB98BDEB36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85" y="1767704"/>
            <a:ext cx="3076515" cy="2048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07E419-A74D-485C-87D4-83DC50C3805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189" y="1767703"/>
            <a:ext cx="3113099" cy="204892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BA42C26-4A38-49DA-90B0-8B7207997CA4}"/>
              </a:ext>
            </a:extLst>
          </p:cNvPr>
          <p:cNvSpPr/>
          <p:nvPr/>
        </p:nvSpPr>
        <p:spPr>
          <a:xfrm>
            <a:off x="1423377" y="1908313"/>
            <a:ext cx="2162755" cy="1431235"/>
          </a:xfrm>
          <a:custGeom>
            <a:avLst/>
            <a:gdLst>
              <a:gd name="connsiteX0" fmla="*/ 0 w 2162755"/>
              <a:gd name="connsiteY0" fmla="*/ 1431235 h 1431235"/>
              <a:gd name="connsiteX1" fmla="*/ 1804947 w 2162755"/>
              <a:gd name="connsiteY1" fmla="*/ 1144988 h 1431235"/>
              <a:gd name="connsiteX2" fmla="*/ 2162755 w 2162755"/>
              <a:gd name="connsiteY2" fmla="*/ 0 h 143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2755" h="1431235">
                <a:moveTo>
                  <a:pt x="0" y="1431235"/>
                </a:moveTo>
                <a:cubicBezTo>
                  <a:pt x="722244" y="1407381"/>
                  <a:pt x="1444488" y="1383527"/>
                  <a:pt x="1804947" y="1144988"/>
                </a:cubicBezTo>
                <a:cubicBezTo>
                  <a:pt x="2165406" y="906449"/>
                  <a:pt x="2095169" y="168302"/>
                  <a:pt x="2162755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9801066-A30F-4CE8-AA7A-F4B7F8CBFE86}"/>
              </a:ext>
            </a:extLst>
          </p:cNvPr>
          <p:cNvSpPr/>
          <p:nvPr/>
        </p:nvSpPr>
        <p:spPr>
          <a:xfrm>
            <a:off x="8690870" y="2052762"/>
            <a:ext cx="2084564" cy="1421957"/>
          </a:xfrm>
          <a:custGeom>
            <a:avLst/>
            <a:gdLst>
              <a:gd name="connsiteX0" fmla="*/ 0 w 2162755"/>
              <a:gd name="connsiteY0" fmla="*/ 1431235 h 1431235"/>
              <a:gd name="connsiteX1" fmla="*/ 1804947 w 2162755"/>
              <a:gd name="connsiteY1" fmla="*/ 1144988 h 1431235"/>
              <a:gd name="connsiteX2" fmla="*/ 2162755 w 2162755"/>
              <a:gd name="connsiteY2" fmla="*/ 0 h 143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2755" h="1431235">
                <a:moveTo>
                  <a:pt x="0" y="1431235"/>
                </a:moveTo>
                <a:cubicBezTo>
                  <a:pt x="722244" y="1407381"/>
                  <a:pt x="1444488" y="1383527"/>
                  <a:pt x="1804947" y="1144988"/>
                </a:cubicBezTo>
                <a:cubicBezTo>
                  <a:pt x="2165406" y="906449"/>
                  <a:pt x="2095169" y="168302"/>
                  <a:pt x="2162755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98C90C-4807-4BFA-8518-AE38057FC9E5}"/>
              </a:ext>
            </a:extLst>
          </p:cNvPr>
          <p:cNvCxnSpPr/>
          <p:nvPr/>
        </p:nvCxnSpPr>
        <p:spPr>
          <a:xfrm flipH="1">
            <a:off x="5208199" y="2052762"/>
            <a:ext cx="2067339" cy="128678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74377A8-46E3-47D8-B853-D88B7E3E7E0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64" y="4141510"/>
            <a:ext cx="3074227" cy="1814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15151E-1CCE-4D76-BA08-FA96E3B2D78E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277" y="4141510"/>
            <a:ext cx="3113099" cy="17186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4D7205-1E33-4453-B682-13ADC311732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85" y="4141510"/>
            <a:ext cx="3076515" cy="171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9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29F300-450F-4B1A-95A5-F903A5854323}"/>
              </a:ext>
            </a:extLst>
          </p:cNvPr>
          <p:cNvSpPr/>
          <p:nvPr/>
        </p:nvSpPr>
        <p:spPr>
          <a:xfrm>
            <a:off x="1057523" y="707667"/>
            <a:ext cx="9462053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rgbClr val="2A3991"/>
                </a:solidFill>
                <a:latin typeface="Roboto-Regular"/>
              </a:rPr>
              <a:t>Conclusion</a:t>
            </a:r>
            <a:r>
              <a:rPr lang="es-ES" sz="2400" dirty="0">
                <a:solidFill>
                  <a:srgbClr val="2A3991"/>
                </a:solidFill>
                <a:latin typeface="Roboto-Regular"/>
              </a:rPr>
              <a:t> and </a:t>
            </a:r>
            <a:r>
              <a:rPr lang="es-ES" sz="2400" dirty="0" err="1">
                <a:solidFill>
                  <a:srgbClr val="2A3991"/>
                </a:solidFill>
                <a:latin typeface="Roboto-Regular"/>
              </a:rPr>
              <a:t>future</a:t>
            </a:r>
            <a:r>
              <a:rPr lang="es-ES" sz="2400" dirty="0">
                <a:solidFill>
                  <a:srgbClr val="2A3991"/>
                </a:solidFill>
                <a:latin typeface="Roboto-Regular"/>
              </a:rPr>
              <a:t> </a:t>
            </a:r>
            <a:r>
              <a:rPr lang="es-ES" sz="2400" dirty="0" err="1">
                <a:solidFill>
                  <a:srgbClr val="2A3991"/>
                </a:solidFill>
                <a:latin typeface="Roboto-Regular"/>
              </a:rPr>
              <a:t>directions</a:t>
            </a:r>
            <a:endParaRPr lang="es-ES" sz="2400" dirty="0">
              <a:solidFill>
                <a:srgbClr val="2A3991"/>
              </a:solidFill>
              <a:latin typeface="Robot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Barcelona hardly can be clustered based in all the demographic parameters, as for each of them you get a different painting.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Correlation was found between the tuple household income and unemployment, the political participation and the political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Foresquare</a:t>
            </a:r>
            <a:r>
              <a:rPr lang="en-US" dirty="0"/>
              <a:t> data not suitable for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modelling could be applied to estimate the potential number of votes a political party could get in each neighborhood.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This project aims to be repeated 2021 to observe the effects of the coronavirus and test if models based on the mentioned correlations would provide accurate predictions.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733110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82DB1-EB9A-4276-9AE3-FBD17815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Clustering</a:t>
            </a:r>
            <a:r>
              <a:rPr lang="es-ES" dirty="0"/>
              <a:t> Barcelona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420BF-C65C-4874-B1F2-5DE98354A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Cities</a:t>
            </a:r>
            <a:r>
              <a:rPr lang="es-ES" dirty="0"/>
              <a:t> are </a:t>
            </a:r>
            <a:r>
              <a:rPr lang="es-ES" dirty="0" err="1"/>
              <a:t>divided</a:t>
            </a:r>
            <a:r>
              <a:rPr lang="es-ES" dirty="0"/>
              <a:t> in </a:t>
            </a:r>
            <a:r>
              <a:rPr lang="es-ES" dirty="0" err="1"/>
              <a:t>administrative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. Can </a:t>
            </a:r>
            <a:r>
              <a:rPr lang="es-ES" dirty="0" err="1"/>
              <a:t>we</a:t>
            </a:r>
            <a:r>
              <a:rPr lang="es-ES" dirty="0"/>
              <a:t> divide </a:t>
            </a:r>
            <a:r>
              <a:rPr lang="es-ES" dirty="0" err="1"/>
              <a:t>it</a:t>
            </a:r>
            <a:r>
              <a:rPr lang="es-ES" dirty="0"/>
              <a:t> so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represents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demographic</a:t>
            </a:r>
            <a:r>
              <a:rPr lang="es-ES" dirty="0"/>
              <a:t> </a:t>
            </a:r>
            <a:r>
              <a:rPr lang="es-ES" dirty="0" err="1"/>
              <a:t>characteristics</a:t>
            </a:r>
            <a:r>
              <a:rPr lang="es-ES" dirty="0"/>
              <a:t>?</a:t>
            </a:r>
          </a:p>
          <a:p>
            <a:endParaRPr lang="es-ES" dirty="0"/>
          </a:p>
          <a:p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correlation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demographic</a:t>
            </a:r>
            <a:r>
              <a:rPr lang="es-ES" dirty="0"/>
              <a:t> </a:t>
            </a:r>
            <a:r>
              <a:rPr lang="es-ES" dirty="0" err="1"/>
              <a:t>parameters</a:t>
            </a:r>
            <a:r>
              <a:rPr lang="es-ES" dirty="0"/>
              <a:t>?</a:t>
            </a:r>
          </a:p>
          <a:p>
            <a:endParaRPr lang="es-ES" dirty="0"/>
          </a:p>
          <a:p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potential</a:t>
            </a:r>
            <a:r>
              <a:rPr lang="es-ES" dirty="0"/>
              <a:t> </a:t>
            </a:r>
            <a:r>
              <a:rPr lang="es-ES" dirty="0" err="1"/>
              <a:t>sources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modelling</a:t>
            </a:r>
            <a:r>
              <a:rPr lang="es-ES" dirty="0"/>
              <a:t> and </a:t>
            </a:r>
            <a:r>
              <a:rPr lang="es-ES" dirty="0" err="1"/>
              <a:t>predicting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862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B63D6C-B8EA-40EA-A38C-58577749D8AB}"/>
              </a:ext>
            </a:extLst>
          </p:cNvPr>
          <p:cNvSpPr/>
          <p:nvPr/>
        </p:nvSpPr>
        <p:spPr>
          <a:xfrm>
            <a:off x="850790" y="739471"/>
            <a:ext cx="829321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000" dirty="0">
                <a:solidFill>
                  <a:srgbClr val="2A3991"/>
                </a:solidFill>
                <a:latin typeface="Roboto-Regular"/>
              </a:rPr>
              <a:t>Data </a:t>
            </a:r>
            <a:r>
              <a:rPr lang="es-ES" sz="3000" dirty="0" err="1">
                <a:solidFill>
                  <a:srgbClr val="2A3991"/>
                </a:solidFill>
                <a:latin typeface="Roboto-Regular"/>
              </a:rPr>
              <a:t>acquisition</a:t>
            </a:r>
            <a:r>
              <a:rPr lang="es-ES" sz="3000" dirty="0">
                <a:solidFill>
                  <a:srgbClr val="2A3991"/>
                </a:solidFill>
                <a:latin typeface="Roboto-Regular"/>
              </a:rPr>
              <a:t> and </a:t>
            </a:r>
            <a:r>
              <a:rPr lang="es-ES" sz="3000" dirty="0" err="1">
                <a:solidFill>
                  <a:srgbClr val="2A3991"/>
                </a:solidFill>
                <a:latin typeface="Roboto-Regular"/>
              </a:rPr>
              <a:t>cleaning</a:t>
            </a:r>
            <a:endParaRPr lang="es-ES" sz="3000" dirty="0">
              <a:solidFill>
                <a:srgbClr val="2A3991"/>
              </a:solidFill>
              <a:latin typeface="Robot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34343"/>
                </a:solidFill>
                <a:latin typeface="ArialMT"/>
              </a:rPr>
              <a:t> Statistics form the Barcelona city council about the different parameters</a:t>
            </a:r>
            <a:r>
              <a:rPr lang="es-ES" dirty="0">
                <a:solidFill>
                  <a:srgbClr val="434343"/>
                </a:solidFill>
                <a:latin typeface="ArialMT"/>
              </a:rPr>
              <a:t>. </a:t>
            </a:r>
            <a:r>
              <a:rPr lang="en-US" dirty="0">
                <a:hlinkClick r:id="rId2"/>
              </a:rPr>
              <a:t>https://www.bcn.cat/estadistica/castella/dades/barris/tpob/pad/ine/a2019/ine17.htm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434343"/>
              </a:solidFill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434343"/>
              </a:solidFill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rgbClr val="434343"/>
                </a:solidFill>
                <a:latin typeface="ArialMT"/>
              </a:rPr>
              <a:t>Foresquare</a:t>
            </a:r>
            <a:r>
              <a:rPr lang="es-ES" dirty="0">
                <a:solidFill>
                  <a:srgbClr val="434343"/>
                </a:solidFill>
                <a:latin typeface="ArialMT"/>
              </a:rPr>
              <a:t>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434343"/>
              </a:solidFill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434343"/>
              </a:solidFill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34343"/>
                </a:solidFill>
                <a:latin typeface="ArialMT"/>
              </a:rPr>
              <a:t>COVID-19 </a:t>
            </a:r>
            <a:r>
              <a:rPr lang="es-ES" dirty="0" err="1">
                <a:solidFill>
                  <a:srgbClr val="434343"/>
                </a:solidFill>
                <a:latin typeface="ArialMT"/>
              </a:rPr>
              <a:t>information</a:t>
            </a:r>
            <a:r>
              <a:rPr lang="es-ES" dirty="0">
                <a:solidFill>
                  <a:srgbClr val="434343"/>
                </a:solidFill>
                <a:latin typeface="ArialMT"/>
              </a:rPr>
              <a:t> </a:t>
            </a:r>
            <a:r>
              <a:rPr lang="en-US" dirty="0">
                <a:hlinkClick r:id="rId3"/>
              </a:rPr>
              <a:t>https://aspb.shinyapps.io/COVID19_BCN/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73 neighborhoods, 8 different parameters to analyze</a:t>
            </a:r>
            <a:endParaRPr lang="es-ES" dirty="0">
              <a:solidFill>
                <a:srgbClr val="434343"/>
              </a:solidFill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434343"/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4181597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960E-F772-46B5-B356-B8D8A759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administrative</a:t>
            </a:r>
            <a:r>
              <a:rPr lang="es-ES" dirty="0"/>
              <a:t> </a:t>
            </a:r>
            <a:r>
              <a:rPr lang="es-ES" dirty="0" err="1"/>
              <a:t>division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451F2-D928-41DC-AC9A-36F8F8E32BF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0"/>
          <a:stretch/>
        </p:blipFill>
        <p:spPr>
          <a:xfrm>
            <a:off x="1208598" y="1820707"/>
            <a:ext cx="4887402" cy="384968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8637A7-5F83-48CF-94E0-C0BECFA69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971936"/>
              </p:ext>
            </p:extLst>
          </p:nvPr>
        </p:nvGraphicFramePr>
        <p:xfrm>
          <a:off x="6463449" y="1820707"/>
          <a:ext cx="4588863" cy="38496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2055">
                  <a:extLst>
                    <a:ext uri="{9D8B030D-6E8A-4147-A177-3AD203B41FA5}">
                      <a16:colId xmlns:a16="http://schemas.microsoft.com/office/drawing/2014/main" val="3620604904"/>
                    </a:ext>
                  </a:extLst>
                </a:gridCol>
                <a:gridCol w="977032">
                  <a:extLst>
                    <a:ext uri="{9D8B030D-6E8A-4147-A177-3AD203B41FA5}">
                      <a16:colId xmlns:a16="http://schemas.microsoft.com/office/drawing/2014/main" val="372717680"/>
                    </a:ext>
                  </a:extLst>
                </a:gridCol>
                <a:gridCol w="527279">
                  <a:extLst>
                    <a:ext uri="{9D8B030D-6E8A-4147-A177-3AD203B41FA5}">
                      <a16:colId xmlns:a16="http://schemas.microsoft.com/office/drawing/2014/main" val="4022749585"/>
                    </a:ext>
                  </a:extLst>
                </a:gridCol>
                <a:gridCol w="2612497">
                  <a:extLst>
                    <a:ext uri="{9D8B030D-6E8A-4147-A177-3AD203B41FA5}">
                      <a16:colId xmlns:a16="http://schemas.microsoft.com/office/drawing/2014/main" val="3352516654"/>
                    </a:ext>
                  </a:extLst>
                </a:gridCol>
              </a:tblGrid>
              <a:tr h="1067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Number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District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Size km</a:t>
                      </a:r>
                      <a:r>
                        <a:rPr lang="en-US" sz="600" baseline="30000">
                          <a:effectLst/>
                        </a:rPr>
                        <a:t>2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Neighborhoods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b"/>
                </a:tc>
                <a:extLst>
                  <a:ext uri="{0D108BD9-81ED-4DB2-BD59-A6C34878D82A}">
                    <a16:rowId xmlns:a16="http://schemas.microsoft.com/office/drawing/2014/main" val="77075180"/>
                  </a:ext>
                </a:extLst>
              </a:tr>
              <a:tr h="2814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Ciutat Vella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4.49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600">
                          <a:effectLst/>
                        </a:rPr>
                        <a:t>La Barceloneta, El Gòtic, El Raval, Sant Pere, Santa Caterina i la Ribera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extLst>
                  <a:ext uri="{0D108BD9-81ED-4DB2-BD59-A6C34878D82A}">
                    <a16:rowId xmlns:a16="http://schemas.microsoft.com/office/drawing/2014/main" val="1737882726"/>
                  </a:ext>
                </a:extLst>
              </a:tr>
              <a:tr h="3752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Eixample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7.46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600">
                          <a:effectLst/>
                        </a:rPr>
                        <a:t>L'Antiga Esquerra de l'Eixample, La Nova Esquerra de l'Eixample, Dreta de l'Eixample, Fort Pienc, Sagrada Família, Sant Antoni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extLst>
                  <a:ext uri="{0D108BD9-81ED-4DB2-BD59-A6C34878D82A}">
                    <a16:rowId xmlns:a16="http://schemas.microsoft.com/office/drawing/2014/main" val="344498020"/>
                  </a:ext>
                </a:extLst>
              </a:tr>
              <a:tr h="4690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Sants-Montjuïc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21.35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600">
                          <a:effectLst/>
                        </a:rPr>
                        <a:t>La Bordeta, la Font de la Guatlla, Hostafrancs, la Marina de Port, la Marina del Prat Vermell, El Poble-sec, Sants, Sants-Badal, Montjuïc*, Zona Franca - Port*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extLst>
                  <a:ext uri="{0D108BD9-81ED-4DB2-BD59-A6C34878D82A}">
                    <a16:rowId xmlns:a16="http://schemas.microsoft.com/office/drawing/2014/main" val="2138187198"/>
                  </a:ext>
                </a:extLst>
              </a:tr>
              <a:tr h="1876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Les Corts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6.08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les Corts, la Maternitat i Sant Ramon, Pedralbes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extLst>
                  <a:ext uri="{0D108BD9-81ED-4DB2-BD59-A6C34878D82A}">
                    <a16:rowId xmlns:a16="http://schemas.microsoft.com/office/drawing/2014/main" val="2426002709"/>
                  </a:ext>
                </a:extLst>
              </a:tr>
              <a:tr h="3752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5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Sarrià-Sant Gervasi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20.09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600">
                          <a:effectLst/>
                        </a:rPr>
                        <a:t>El Putxet i Farró, Sarrià, Sant Gervasi - la Bonanova, Sant Gervasi - Galvany, les Tres Torres, Vallvidrera, Tibidabo i les Planes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extLst>
                  <a:ext uri="{0D108BD9-81ED-4DB2-BD59-A6C34878D82A}">
                    <a16:rowId xmlns:a16="http://schemas.microsoft.com/office/drawing/2014/main" val="2568817055"/>
                  </a:ext>
                </a:extLst>
              </a:tr>
              <a:tr h="2814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6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Gràcia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4.19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600">
                          <a:effectLst/>
                        </a:rPr>
                        <a:t>Vila de Gràcia, el Camp d'en Grassot i Gràcia Nova, la Salut, el Coll, Vallcarca i els Penitents.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extLst>
                  <a:ext uri="{0D108BD9-81ED-4DB2-BD59-A6C34878D82A}">
                    <a16:rowId xmlns:a16="http://schemas.microsoft.com/office/drawing/2014/main" val="1264157122"/>
                  </a:ext>
                </a:extLst>
              </a:tr>
              <a:tr h="4690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Horta-Guinardó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11.96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600">
                          <a:effectLst/>
                        </a:rPr>
                        <a:t>El Baix Guinardó, El Guinardó, Can Baró, El Carmel, la Font d'en Fargues, Horta, la Clota, Montbau, Sant Genís dels Agudells, la Teixonera, La Vall d'Hebron.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extLst>
                  <a:ext uri="{0D108BD9-81ED-4DB2-BD59-A6C34878D82A}">
                    <a16:rowId xmlns:a16="http://schemas.microsoft.com/office/drawing/2014/main" val="1749705486"/>
                  </a:ext>
                </a:extLst>
              </a:tr>
              <a:tr h="5628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8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Nou Barris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8.04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600">
                          <a:effectLst/>
                        </a:rPr>
                        <a:t>Can Peguera, Canyelles, Ciutat Meridiana, La Guineueta, Porta, La Prosperitat, les Roquetes, Torre Baró, la Trinitat Nova, El Turó de la Peira, Vallbona, Verdum, Vilapicina i la Torre Llobeta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extLst>
                  <a:ext uri="{0D108BD9-81ED-4DB2-BD59-A6C34878D82A}">
                    <a16:rowId xmlns:a16="http://schemas.microsoft.com/office/drawing/2014/main" val="2951295162"/>
                  </a:ext>
                </a:extLst>
              </a:tr>
              <a:tr h="2882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9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Sant Andreu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6.56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600">
                          <a:effectLst/>
                        </a:rPr>
                        <a:t>Baró de Viver, Bon Pastor, El Congrés i els Indians, Navas, Sant Andreu de Palomar, La Sagrera i Trinitat Vella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extLst>
                  <a:ext uri="{0D108BD9-81ED-4DB2-BD59-A6C34878D82A}">
                    <a16:rowId xmlns:a16="http://schemas.microsoft.com/office/drawing/2014/main" val="241084150"/>
                  </a:ext>
                </a:extLst>
              </a:tr>
              <a:tr h="452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10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Sant Martí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10.80</a:t>
                      </a:r>
                      <a:endParaRPr lang="es-E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600" dirty="0">
                          <a:effectLst/>
                        </a:rPr>
                        <a:t>El </a:t>
                      </a:r>
                      <a:r>
                        <a:rPr lang="es-ES" sz="600" dirty="0" err="1">
                          <a:effectLst/>
                        </a:rPr>
                        <a:t>Besòs</a:t>
                      </a:r>
                      <a:r>
                        <a:rPr lang="es-ES" sz="600" dirty="0">
                          <a:effectLst/>
                        </a:rPr>
                        <a:t> i el Maresme, el Clot, El Camp de </a:t>
                      </a:r>
                      <a:r>
                        <a:rPr lang="es-ES" sz="600" dirty="0" err="1">
                          <a:effectLst/>
                        </a:rPr>
                        <a:t>l'Arpa</a:t>
                      </a:r>
                      <a:r>
                        <a:rPr lang="es-ES" sz="600" dirty="0">
                          <a:effectLst/>
                        </a:rPr>
                        <a:t> del Clot, Diagonal Mar i el Front </a:t>
                      </a:r>
                      <a:r>
                        <a:rPr lang="es-ES" sz="600" dirty="0" err="1">
                          <a:effectLst/>
                        </a:rPr>
                        <a:t>Marítim</a:t>
                      </a:r>
                      <a:r>
                        <a:rPr lang="es-ES" sz="600" dirty="0">
                          <a:effectLst/>
                        </a:rPr>
                        <a:t> del Poblenou, el </a:t>
                      </a:r>
                      <a:r>
                        <a:rPr lang="es-ES" sz="600" dirty="0" err="1">
                          <a:effectLst/>
                        </a:rPr>
                        <a:t>Parc</a:t>
                      </a:r>
                      <a:r>
                        <a:rPr lang="es-ES" sz="600" dirty="0">
                          <a:effectLst/>
                        </a:rPr>
                        <a:t> i la Llacuna del Poblenou, Poblenou, </a:t>
                      </a:r>
                      <a:r>
                        <a:rPr lang="es-ES" sz="600" dirty="0" err="1">
                          <a:effectLst/>
                        </a:rPr>
                        <a:t>Provençals</a:t>
                      </a:r>
                      <a:r>
                        <a:rPr lang="es-ES" sz="600" dirty="0">
                          <a:effectLst/>
                        </a:rPr>
                        <a:t> del Poblenou, Sant Martí de </a:t>
                      </a:r>
                      <a:r>
                        <a:rPr lang="es-ES" sz="600" dirty="0" err="1">
                          <a:effectLst/>
                        </a:rPr>
                        <a:t>Provençals</a:t>
                      </a:r>
                      <a:r>
                        <a:rPr lang="es-ES" sz="600" dirty="0">
                          <a:effectLst/>
                        </a:rPr>
                        <a:t>, La </a:t>
                      </a:r>
                      <a:r>
                        <a:rPr lang="es-ES" sz="600" dirty="0" err="1">
                          <a:effectLst/>
                        </a:rPr>
                        <a:t>Verneda</a:t>
                      </a:r>
                      <a:r>
                        <a:rPr lang="es-ES" sz="600" dirty="0">
                          <a:effectLst/>
                        </a:rPr>
                        <a:t> i la Pau, la Vila Olímpica del Poblenou</a:t>
                      </a:r>
                      <a:endParaRPr lang="es-E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43" marR="22643" marT="0" marB="0" anchor="ctr"/>
                </a:tc>
                <a:extLst>
                  <a:ext uri="{0D108BD9-81ED-4DB2-BD59-A6C34878D82A}">
                    <a16:rowId xmlns:a16="http://schemas.microsoft.com/office/drawing/2014/main" val="856225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688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960E-F772-46B5-B356-B8D8A759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Population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division</a:t>
            </a:r>
            <a:endParaRPr lang="es-E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E7A1E0-F6FC-4A84-9F10-60A8F9639603}"/>
              </a:ext>
            </a:extLst>
          </p:cNvPr>
          <p:cNvGrpSpPr/>
          <p:nvPr/>
        </p:nvGrpSpPr>
        <p:grpSpPr>
          <a:xfrm>
            <a:off x="1164272" y="2014194"/>
            <a:ext cx="5363749" cy="3480157"/>
            <a:chOff x="0" y="0"/>
            <a:chExt cx="4627880" cy="29660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F75128-9C2B-4D7C-9018-67AA7DFB7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627880" cy="296608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BC4314-C959-4C0D-B634-A2CEC26D3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6615" y="1342530"/>
              <a:ext cx="779780" cy="1564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352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960E-F772-46B5-B356-B8D8A759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division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1CF95B-B59B-4B1F-8CB1-75EF53A460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923" y="1884317"/>
            <a:ext cx="4684588" cy="366569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1A1F66D-06E2-4BD8-AE2F-B36E9399B8AB}"/>
              </a:ext>
            </a:extLst>
          </p:cNvPr>
          <p:cNvGrpSpPr/>
          <p:nvPr/>
        </p:nvGrpSpPr>
        <p:grpSpPr>
          <a:xfrm>
            <a:off x="1066800" y="1884317"/>
            <a:ext cx="5239909" cy="3665693"/>
            <a:chOff x="0" y="0"/>
            <a:chExt cx="5400040" cy="34010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9CF853-F23F-43F6-98EC-DC95501C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400040" cy="34010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E8FD7D-C8CD-4FFC-AA9D-D47AE5C9E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8876" y="1638520"/>
              <a:ext cx="710565" cy="16687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270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960E-F772-46B5-B356-B8D8A759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Nationality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division</a:t>
            </a:r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593FA1-1F1D-4A67-8DDB-674289FC96F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00" y="2397434"/>
            <a:ext cx="4451199" cy="215220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B436A2A-A324-4183-AC1D-0927056C8B7C}"/>
              </a:ext>
            </a:extLst>
          </p:cNvPr>
          <p:cNvGrpSpPr/>
          <p:nvPr/>
        </p:nvGrpSpPr>
        <p:grpSpPr>
          <a:xfrm>
            <a:off x="1182163" y="2117187"/>
            <a:ext cx="5115271" cy="3321505"/>
            <a:chOff x="0" y="0"/>
            <a:chExt cx="4834255" cy="310070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26ECDC-FC16-40BB-BCB8-8E5A28B18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834255" cy="31007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8D2711-D042-48DF-857B-9F816BB4D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1353" y="1626042"/>
              <a:ext cx="694690" cy="1393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00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960E-F772-46B5-B356-B8D8A759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Politically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division</a:t>
            </a:r>
            <a:endParaRPr lang="es-E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EAFAE4-F090-43E0-BF2C-71C14F143F68}"/>
              </a:ext>
            </a:extLst>
          </p:cNvPr>
          <p:cNvGrpSpPr/>
          <p:nvPr/>
        </p:nvGrpSpPr>
        <p:grpSpPr>
          <a:xfrm>
            <a:off x="1128534" y="1946384"/>
            <a:ext cx="4771334" cy="3221963"/>
            <a:chOff x="0" y="0"/>
            <a:chExt cx="4241800" cy="27266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4F5D8B3-655B-4F73-8C87-0DF0168E1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241800" cy="272669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179CAEC-E32B-44F8-9FB9-24DE811AB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127" y="1375576"/>
              <a:ext cx="939165" cy="125984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C409B3-8977-4D27-9C98-CF0818A57B79}"/>
              </a:ext>
            </a:extLst>
          </p:cNvPr>
          <p:cNvGrpSpPr/>
          <p:nvPr/>
        </p:nvGrpSpPr>
        <p:grpSpPr>
          <a:xfrm>
            <a:off x="6606983" y="2014194"/>
            <a:ext cx="4715316" cy="3114110"/>
            <a:chOff x="0" y="0"/>
            <a:chExt cx="5400040" cy="33883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EDF77C-33EC-4170-9FD6-16627BB61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400040" cy="33883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6B83928-856F-45FD-AED1-BE130BF4F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6139" y="1737360"/>
              <a:ext cx="770890" cy="157543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364C0C-5A2E-42A4-9D5C-D238A55129F0}"/>
              </a:ext>
            </a:extLst>
          </p:cNvPr>
          <p:cNvSpPr txBox="1"/>
          <p:nvPr/>
        </p:nvSpPr>
        <p:spPr>
          <a:xfrm>
            <a:off x="6459980" y="5303520"/>
            <a:ext cx="500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Being</a:t>
            </a:r>
            <a:r>
              <a:rPr lang="es-ES" dirty="0"/>
              <a:t> </a:t>
            </a:r>
            <a:r>
              <a:rPr lang="es-ES" dirty="0" err="1"/>
              <a:t>left</a:t>
            </a:r>
            <a:r>
              <a:rPr lang="es-ES" dirty="0"/>
              <a:t> </a:t>
            </a:r>
            <a:r>
              <a:rPr lang="es-ES" dirty="0" err="1"/>
              <a:t>political</a:t>
            </a:r>
            <a:r>
              <a:rPr lang="es-ES" dirty="0"/>
              <a:t> </a:t>
            </a:r>
            <a:r>
              <a:rPr lang="es-ES" dirty="0" err="1"/>
              <a:t>wing</a:t>
            </a:r>
            <a:r>
              <a:rPr lang="es-ES" dirty="0"/>
              <a:t> = -1 and </a:t>
            </a:r>
            <a:r>
              <a:rPr lang="es-ES" dirty="0" err="1"/>
              <a:t>right</a:t>
            </a:r>
            <a:r>
              <a:rPr lang="es-ES" dirty="0"/>
              <a:t> =+1</a:t>
            </a:r>
          </a:p>
        </p:txBody>
      </p:sp>
    </p:spTree>
    <p:extLst>
      <p:ext uri="{BB962C8B-B14F-4D97-AF65-F5344CB8AC3E}">
        <p14:creationId xmlns:p14="http://schemas.microsoft.com/office/powerpoint/2010/main" val="1001519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960E-F772-46B5-B356-B8D8A759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Household</a:t>
            </a:r>
            <a:r>
              <a:rPr lang="es-ES" dirty="0"/>
              <a:t> </a:t>
            </a:r>
            <a:r>
              <a:rPr lang="es-ES" dirty="0" err="1"/>
              <a:t>income</a:t>
            </a:r>
            <a:r>
              <a:rPr lang="es-ES" dirty="0"/>
              <a:t> </a:t>
            </a:r>
            <a:r>
              <a:rPr lang="es-ES" dirty="0" err="1"/>
              <a:t>division</a:t>
            </a:r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706627-8E24-416F-B968-F6E2A56786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62" y="1494795"/>
            <a:ext cx="2490083" cy="225831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0E35F63-4515-44B6-9D5C-229E79FAC18D}"/>
              </a:ext>
            </a:extLst>
          </p:cNvPr>
          <p:cNvGrpSpPr/>
          <p:nvPr/>
        </p:nvGrpSpPr>
        <p:grpSpPr>
          <a:xfrm>
            <a:off x="7192865" y="3957093"/>
            <a:ext cx="4050278" cy="2258313"/>
            <a:chOff x="0" y="0"/>
            <a:chExt cx="5010150" cy="30149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6D7C0B-3BAC-4B69-ABD3-8772CC1CB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010150" cy="30149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32242B-FD1A-4C71-A622-84E00890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6546" y="544664"/>
              <a:ext cx="734695" cy="97853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04608D-6881-4D21-90B0-197B4FBE4835}"/>
              </a:ext>
            </a:extLst>
          </p:cNvPr>
          <p:cNvGrpSpPr/>
          <p:nvPr/>
        </p:nvGrpSpPr>
        <p:grpSpPr>
          <a:xfrm>
            <a:off x="1066800" y="2014194"/>
            <a:ext cx="5029200" cy="3408596"/>
            <a:chOff x="0" y="0"/>
            <a:chExt cx="5400040" cy="345122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5251854-2DA4-4C10-A96E-C1B524154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400040" cy="34512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3E1F40-C861-44B6-B851-DCEF3185C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6312" y="1643806"/>
              <a:ext cx="657225" cy="1718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1397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{C080B35E-4075-4AC6-A398-88F4E2582C9F}tf78438558</Template>
  <TotalTime>0</TotalTime>
  <Words>772</Words>
  <Application>Microsoft Office PowerPoint</Application>
  <PresentationFormat>Widescreen</PresentationFormat>
  <Paragraphs>94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ArialMT</vt:lpstr>
      <vt:lpstr>Calibri</vt:lpstr>
      <vt:lpstr>Century Gothic</vt:lpstr>
      <vt:lpstr>Garamond</vt:lpstr>
      <vt:lpstr>Roboto-Regular</vt:lpstr>
      <vt:lpstr>Symbol</vt:lpstr>
      <vt:lpstr>Wingdings</vt:lpstr>
      <vt:lpstr>SavonVTI</vt:lpstr>
      <vt:lpstr>Clustering Barcelona</vt:lpstr>
      <vt:lpstr>Clustering Barcelona</vt:lpstr>
      <vt:lpstr>PowerPoint Presentation</vt:lpstr>
      <vt:lpstr>Current administrative division</vt:lpstr>
      <vt:lpstr>Population based division</vt:lpstr>
      <vt:lpstr>Age based division</vt:lpstr>
      <vt:lpstr>Nationality based division</vt:lpstr>
      <vt:lpstr>Politically based division</vt:lpstr>
      <vt:lpstr>Household income division</vt:lpstr>
      <vt:lpstr>Unemployment based division</vt:lpstr>
      <vt:lpstr>Covid-19 division</vt:lpstr>
      <vt:lpstr>Correlation matrix</vt:lpstr>
      <vt:lpstr>Results (I)</vt:lpstr>
      <vt:lpstr>Results (II)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2020-04-20T01:45:47Z</dcterms:created>
  <dcterms:modified xsi:type="dcterms:W3CDTF">2020-04-20T02:22:37Z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